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9"/>
  </p:notesMasterIdLst>
  <p:sldIdLst>
    <p:sldId id="256" r:id="rId2"/>
    <p:sldId id="264" r:id="rId3"/>
    <p:sldId id="257" r:id="rId4"/>
    <p:sldId id="265" r:id="rId5"/>
    <p:sldId id="258" r:id="rId6"/>
    <p:sldId id="266" r:id="rId7"/>
    <p:sldId id="259" r:id="rId8"/>
    <p:sldId id="267" r:id="rId9"/>
    <p:sldId id="260" r:id="rId10"/>
    <p:sldId id="268" r:id="rId11"/>
    <p:sldId id="261" r:id="rId12"/>
    <p:sldId id="269" r:id="rId13"/>
    <p:sldId id="262" r:id="rId14"/>
    <p:sldId id="270" r:id="rId15"/>
    <p:sldId id="263" r:id="rId16"/>
    <p:sldId id="271" r:id="rId17"/>
    <p:sldId id="272" r:id="rId1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1416" y="6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SG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AAA4C1F-17C5-4D7F-B771-E16D59E46708}" type="datetimeFigureOut">
              <a:rPr lang="en-SG" smtClean="0"/>
              <a:t>9/8/2024</a:t>
            </a:fld>
            <a:endParaRPr lang="en-SG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SG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S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S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4158AB1-C0DB-46E6-82EF-0B5D0E27EA73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229362543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S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158AB1-C0DB-46E6-82EF-0B5D0E27EA73}" type="slidenum">
              <a:rPr lang="en-SG" smtClean="0"/>
              <a:t>1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14055825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ight Triangle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grpSp>
        <p:nvGrpSpPr>
          <p:cNvPr id="2" name="Group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Freeform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8" name="Freeform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/>
            <a:p>
              <a:pPr algn="ctr" eaLnBrk="1" latinLnBrk="0" hangingPunct="1"/>
              <a:endParaRPr kumimoji="0" lang="en-US" dirty="0"/>
            </a:p>
          </p:txBody>
        </p:sp>
        <p:cxnSp>
          <p:nvCxnSpPr>
            <p:cNvPr id="12" name="Straight Connector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" name="Rectangle 2"/>
          <p:cNvSpPr/>
          <p:nvPr/>
        </p:nvSpPr>
        <p:spPr>
          <a:xfrm>
            <a:off x="203919" y="5726668"/>
            <a:ext cx="3724854" cy="690265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Wave1">
              <a:avLst/>
            </a:prstTxWarp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en-US" sz="5400" b="1" cap="none" spc="0" dirty="0" err="1" smtClean="0">
                <a:ln w="10541" cmpd="sng">
                  <a:solidFill>
                    <a:schemeClr val="tx1"/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Swimiant</a:t>
            </a:r>
            <a:endParaRPr lang="en-US" sz="5400" b="1" cap="none" spc="0" dirty="0">
              <a:ln w="10541" cmpd="sng">
                <a:solidFill>
                  <a:schemeClr val="tx1"/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558160" y="6412468"/>
            <a:ext cx="348044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kumimoji="0" lang="en-US" sz="1800" b="0" i="0" u="none" strike="noStrike" kern="1200" cap="none" spc="0" normalizeH="0" baseline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haroni" pitchFamily="2" charset="-79"/>
                <a:ea typeface="+mn-ea"/>
                <a:cs typeface="Aharoni" pitchFamily="2" charset="-79"/>
              </a:rPr>
              <a:t>all things performance related</a:t>
            </a:r>
            <a:endParaRPr kumimoji="0" lang="en-GB" sz="1800" b="0" i="0" u="none" strike="noStrike" kern="1200" cap="none" spc="0" normalizeH="0" baseline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haroni" pitchFamily="2" charset="-79"/>
              <a:ea typeface="+mn-ea"/>
              <a:cs typeface="Aharoni" pitchFamily="2" charset="-79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934200" y="6538119"/>
            <a:ext cx="2167227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 smtClean="0">
                <a:solidFill>
                  <a:schemeClr val="bg1"/>
                </a:solidFill>
              </a:rPr>
              <a:t>© Copyright 2015 </a:t>
            </a:r>
            <a:r>
              <a:rPr lang="en-US" sz="1100" dirty="0" err="1" smtClean="0">
                <a:solidFill>
                  <a:schemeClr val="bg1"/>
                </a:solidFill>
              </a:rPr>
              <a:t>Swimiant</a:t>
            </a:r>
            <a:r>
              <a:rPr lang="en-US" sz="1100" baseline="0" dirty="0" smtClean="0">
                <a:solidFill>
                  <a:schemeClr val="bg1"/>
                </a:solidFill>
              </a:rPr>
              <a:t> </a:t>
            </a:r>
            <a:endParaRPr lang="en-GB" sz="1100" dirty="0">
              <a:solidFill>
                <a:schemeClr val="bg1"/>
              </a:solidFill>
            </a:endParaRPr>
          </a:p>
        </p:txBody>
      </p:sp>
      <p:pic>
        <p:nvPicPr>
          <p:cNvPr id="1026" name="Picture 2" descr="http://www.icg.gwu.edu/ResearchPage/swimmer01.jpg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8773" y="5312823"/>
            <a:ext cx="5374520" cy="15179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828811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/>
          <a:lstStyle/>
          <a:p>
            <a:fld id="{B90306BC-1E1E-4AA4-B600-6F4D6ABE7A74}" type="datetimeFigureOut">
              <a:rPr lang="en-SG" smtClean="0"/>
              <a:t>9/8/2024</a:t>
            </a:fld>
            <a:endParaRPr lang="en-S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380072" y="6416675"/>
            <a:ext cx="2350681" cy="365125"/>
          </a:xfrm>
          <a:prstGeom prst="rect">
            <a:avLst/>
          </a:prstGeom>
        </p:spPr>
        <p:txBody>
          <a:bodyPr/>
          <a:lstStyle/>
          <a:p>
            <a:endParaRPr lang="en-S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/>
          <a:lstStyle/>
          <a:p>
            <a:fld id="{0E790764-8C5D-46B0-86ED-C3DB76444C8B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12130542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/>
          <a:lstStyle/>
          <a:p>
            <a:fld id="{B90306BC-1E1E-4AA4-B600-6F4D6ABE7A74}" type="datetimeFigureOut">
              <a:rPr lang="en-SG" smtClean="0"/>
              <a:t>9/8/2024</a:t>
            </a:fld>
            <a:endParaRPr lang="en-S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380072" y="6416675"/>
            <a:ext cx="2350681" cy="365125"/>
          </a:xfrm>
          <a:prstGeom prst="rect">
            <a:avLst/>
          </a:prstGeom>
        </p:spPr>
        <p:txBody>
          <a:bodyPr/>
          <a:lstStyle/>
          <a:p>
            <a:endParaRPr lang="en-S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/>
          <a:lstStyle/>
          <a:p>
            <a:fld id="{0E790764-8C5D-46B0-86ED-C3DB76444C8B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14382792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6788523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Chevron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  <p:sp>
        <p:nvSpPr>
          <p:cNvPr id="8" name="Chevron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32009106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177447568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/>
          <a:lstStyle/>
          <a:p>
            <a:fld id="{B90306BC-1E1E-4AA4-B600-6F4D6ABE7A74}" type="datetimeFigureOut">
              <a:rPr lang="en-SG" smtClean="0"/>
              <a:t>9/8/2024</a:t>
            </a:fld>
            <a:endParaRPr lang="en-SG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380072" y="6416675"/>
            <a:ext cx="2350681" cy="365125"/>
          </a:xfrm>
          <a:prstGeom prst="rect">
            <a:avLst/>
          </a:prstGeom>
        </p:spPr>
        <p:txBody>
          <a:bodyPr/>
          <a:lstStyle/>
          <a:p>
            <a:endParaRPr lang="en-SG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/>
          <a:lstStyle/>
          <a:p>
            <a:fld id="{0E790764-8C5D-46B0-86ED-C3DB76444C8B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107997292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395876692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333039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/>
          <a:lstStyle/>
          <a:p>
            <a:fld id="{B90306BC-1E1E-4AA4-B600-6F4D6ABE7A74}" type="datetimeFigureOut">
              <a:rPr lang="en-SG" smtClean="0"/>
              <a:t>9/8/2024</a:t>
            </a:fld>
            <a:endParaRPr lang="en-S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380072" y="6416675"/>
            <a:ext cx="2350681" cy="365125"/>
          </a:xfrm>
          <a:prstGeom prst="rect">
            <a:avLst/>
          </a:prstGeom>
        </p:spPr>
        <p:txBody>
          <a:bodyPr/>
          <a:lstStyle/>
          <a:p>
            <a:endParaRPr lang="en-S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/>
          <a:lstStyle/>
          <a:p>
            <a:fld id="{0E790764-8C5D-46B0-86ED-C3DB76444C8B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75801155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B90306BC-1E1E-4AA4-B600-6F4D6ABE7A74}" type="datetimeFigureOut">
              <a:rPr lang="en-SG" smtClean="0"/>
              <a:t>9/8/2024</a:t>
            </a:fld>
            <a:endParaRPr lang="en-S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en-S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0E790764-8C5D-46B0-86ED-C3DB76444C8B}" type="slidenum">
              <a:rPr lang="en-SG" smtClean="0"/>
              <a:t>‹#›</a:t>
            </a:fld>
            <a:endParaRPr lang="en-SG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Right Triangle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Chevron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  <p:sp>
        <p:nvSpPr>
          <p:cNvPr id="13" name="Chevron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389846908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6815866" y="6236560"/>
            <a:ext cx="2209800" cy="337828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Wave1">
              <a:avLst/>
            </a:prstTxWarp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en-US" sz="5400" b="1" cap="none" spc="0" dirty="0" err="1" smtClean="0">
                <a:ln w="10541" cmpd="sng">
                  <a:solidFill>
                    <a:schemeClr val="tx1"/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Swimiant</a:t>
            </a:r>
            <a:endParaRPr lang="en-US" sz="5400" b="1" cap="none" spc="0" dirty="0">
              <a:ln w="10541" cmpd="sng">
                <a:solidFill>
                  <a:schemeClr val="tx1"/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6888966" y="6596390"/>
            <a:ext cx="2201244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haroni" pitchFamily="2" charset="-79"/>
                <a:ea typeface="+mn-ea"/>
                <a:cs typeface="Aharoni" pitchFamily="2" charset="-79"/>
              </a:rPr>
              <a:t>all things performance related</a:t>
            </a:r>
            <a:endParaRPr kumimoji="0" lang="en-GB" sz="11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haroni" pitchFamily="2" charset="-79"/>
              <a:ea typeface="+mn-ea"/>
              <a:cs typeface="Aharoni" pitchFamily="2" charset="-79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-6042" y="6604402"/>
            <a:ext cx="2167227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 smtClean="0">
                <a:solidFill>
                  <a:schemeClr val="bg1"/>
                </a:solidFill>
              </a:rPr>
              <a:t>© Copyright 2015 </a:t>
            </a:r>
            <a:r>
              <a:rPr lang="en-US" sz="1100" dirty="0" err="1" smtClean="0">
                <a:solidFill>
                  <a:schemeClr val="bg1"/>
                </a:solidFill>
              </a:rPr>
              <a:t>Swimiant</a:t>
            </a:r>
            <a:r>
              <a:rPr lang="en-US" sz="1100" baseline="0" dirty="0" smtClean="0">
                <a:solidFill>
                  <a:schemeClr val="bg1"/>
                </a:solidFill>
              </a:rPr>
              <a:t> </a:t>
            </a:r>
            <a:endParaRPr lang="en-GB" sz="11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55815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DESIGNING A WORKOUT</a:t>
            </a:r>
            <a:endParaRPr lang="en-SG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sz="4000" dirty="0" smtClean="0">
                <a:solidFill>
                  <a:schemeClr val="tx1"/>
                </a:solidFill>
                <a:latin typeface="+mj-lt"/>
              </a:rPr>
              <a:t>25 TIPS TO HELP YOU</a:t>
            </a:r>
          </a:p>
          <a:p>
            <a:r>
              <a:rPr lang="en-US" sz="2800" dirty="0" smtClean="0">
                <a:solidFill>
                  <a:schemeClr val="tx1"/>
                </a:solidFill>
                <a:latin typeface="+mj-lt"/>
              </a:rPr>
              <a:t>IAN TURNER</a:t>
            </a:r>
            <a:endParaRPr lang="en-SG" sz="2800" dirty="0">
              <a:solidFill>
                <a:schemeClr val="tx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6428111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1052736"/>
            <a:ext cx="8137340" cy="438943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1388668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04664"/>
            <a:ext cx="8229600" cy="5851942"/>
          </a:xfrm>
        </p:spPr>
        <p:txBody>
          <a:bodyPr>
            <a:normAutofit fontScale="92500" lnSpcReduction="10000"/>
          </a:bodyPr>
          <a:lstStyle/>
          <a:p>
            <a:r>
              <a:rPr lang="en-US" sz="3200" dirty="0" smtClean="0"/>
              <a:t>How much kick? 20% of total volume? 50% of this done as dolphin kick on back? Fins? Core strength – do you know what it is?</a:t>
            </a:r>
          </a:p>
          <a:p>
            <a:endParaRPr lang="en-US" sz="3200" dirty="0"/>
          </a:p>
          <a:p>
            <a:r>
              <a:rPr lang="en-US" sz="3200" dirty="0" smtClean="0"/>
              <a:t>What stroke tips will you be passing on?</a:t>
            </a:r>
          </a:p>
          <a:p>
            <a:endParaRPr lang="en-US" sz="3200" dirty="0"/>
          </a:p>
          <a:p>
            <a:r>
              <a:rPr lang="en-US" sz="3200" dirty="0" smtClean="0"/>
              <a:t>How long is the swim down? What will the content be? Recovery.</a:t>
            </a:r>
          </a:p>
          <a:p>
            <a:endParaRPr lang="en-US" sz="3200" dirty="0"/>
          </a:p>
          <a:p>
            <a:r>
              <a:rPr lang="en-US" sz="3200" dirty="0" smtClean="0"/>
              <a:t>Don’t avoid coaching the strokes your not good at!!!!</a:t>
            </a:r>
          </a:p>
          <a:p>
            <a:endParaRPr lang="en-US" sz="3200" dirty="0"/>
          </a:p>
          <a:p>
            <a:endParaRPr lang="en-US" sz="3200" dirty="0" smtClean="0"/>
          </a:p>
          <a:p>
            <a:endParaRPr lang="en-US" sz="3200" dirty="0"/>
          </a:p>
          <a:p>
            <a:endParaRPr lang="en-US" sz="3200" dirty="0" smtClean="0"/>
          </a:p>
          <a:p>
            <a:endParaRPr lang="en-US" sz="3200" dirty="0"/>
          </a:p>
          <a:p>
            <a:endParaRPr lang="en-SG" sz="3200" dirty="0"/>
          </a:p>
        </p:txBody>
      </p:sp>
    </p:spTree>
    <p:extLst>
      <p:ext uri="{BB962C8B-B14F-4D97-AF65-F5344CB8AC3E}">
        <p14:creationId xmlns:p14="http://schemas.microsoft.com/office/powerpoint/2010/main" val="7529495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1760" y="332656"/>
            <a:ext cx="4328959" cy="547072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0059902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76672"/>
            <a:ext cx="8229600" cy="5559896"/>
          </a:xfrm>
        </p:spPr>
        <p:txBody>
          <a:bodyPr>
            <a:normAutofit fontScale="92500"/>
          </a:bodyPr>
          <a:lstStyle/>
          <a:p>
            <a:r>
              <a:rPr lang="en-US" sz="3200" dirty="0" smtClean="0">
                <a:latin typeface="+mj-lt"/>
              </a:rPr>
              <a:t>Review your workout prior to delivering it! I often change. Don’t hesitate to change things if its not going well.</a:t>
            </a:r>
          </a:p>
          <a:p>
            <a:endParaRPr lang="en-US" sz="3200" dirty="0">
              <a:latin typeface="+mj-lt"/>
            </a:endParaRPr>
          </a:p>
          <a:p>
            <a:r>
              <a:rPr lang="en-US" sz="3200" dirty="0" smtClean="0">
                <a:latin typeface="+mj-lt"/>
              </a:rPr>
              <a:t>A good workout is worth repeating on another occasion.</a:t>
            </a:r>
          </a:p>
          <a:p>
            <a:endParaRPr lang="en-US" sz="3200" dirty="0">
              <a:latin typeface="+mj-lt"/>
            </a:endParaRPr>
          </a:p>
          <a:p>
            <a:r>
              <a:rPr lang="en-US" sz="3200" dirty="0" smtClean="0">
                <a:latin typeface="+mj-lt"/>
              </a:rPr>
              <a:t>Keep a log book.</a:t>
            </a:r>
          </a:p>
          <a:p>
            <a:endParaRPr lang="en-US" sz="3200" dirty="0">
              <a:latin typeface="+mj-lt"/>
            </a:endParaRPr>
          </a:p>
          <a:p>
            <a:r>
              <a:rPr lang="en-US" sz="3200" dirty="0" smtClean="0">
                <a:latin typeface="+mj-lt"/>
              </a:rPr>
              <a:t>Build a portfolio of good sets – ‘borrow sets’</a:t>
            </a:r>
          </a:p>
          <a:p>
            <a:endParaRPr lang="en-US" sz="3200" dirty="0">
              <a:latin typeface="+mj-lt"/>
            </a:endParaRPr>
          </a:p>
          <a:p>
            <a:endParaRPr lang="en-US" sz="3200" dirty="0" smtClean="0">
              <a:latin typeface="+mj-lt"/>
            </a:endParaRPr>
          </a:p>
          <a:p>
            <a:endParaRPr lang="en-SG" sz="32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9869967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260648"/>
            <a:ext cx="7370012" cy="545831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529427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62880" y="404664"/>
            <a:ext cx="8229600" cy="5559896"/>
          </a:xfrm>
        </p:spPr>
        <p:txBody>
          <a:bodyPr>
            <a:normAutofit/>
          </a:bodyPr>
          <a:lstStyle/>
          <a:p>
            <a:r>
              <a:rPr lang="en-US" sz="3200" dirty="0" smtClean="0">
                <a:latin typeface="+mj-lt"/>
              </a:rPr>
              <a:t>Ask for your workout to be watched and </a:t>
            </a:r>
            <a:r>
              <a:rPr lang="en-US" sz="4000" dirty="0" smtClean="0">
                <a:latin typeface="+mj-lt"/>
              </a:rPr>
              <a:t>accept feedback.</a:t>
            </a:r>
          </a:p>
          <a:p>
            <a:endParaRPr lang="en-US" sz="4000" dirty="0">
              <a:latin typeface="+mj-lt"/>
            </a:endParaRPr>
          </a:p>
          <a:p>
            <a:r>
              <a:rPr lang="en-US" sz="3200" dirty="0" smtClean="0">
                <a:latin typeface="+mj-lt"/>
              </a:rPr>
              <a:t>Build confidence in your ability</a:t>
            </a:r>
          </a:p>
          <a:p>
            <a:endParaRPr lang="en-US" sz="3200" dirty="0">
              <a:latin typeface="+mj-lt"/>
            </a:endParaRPr>
          </a:p>
          <a:p>
            <a:pPr marL="0" indent="0">
              <a:buNone/>
            </a:pPr>
            <a:r>
              <a:rPr lang="en-US" sz="4000" dirty="0" smtClean="0">
                <a:latin typeface="+mj-lt"/>
              </a:rPr>
              <a:t>‘</a:t>
            </a:r>
            <a:r>
              <a:rPr lang="en-US" sz="4000" dirty="0" smtClean="0">
                <a:solidFill>
                  <a:schemeClr val="bg1">
                    <a:lumMod val="50000"/>
                  </a:schemeClr>
                </a:solidFill>
                <a:latin typeface="+mj-lt"/>
              </a:rPr>
              <a:t>Time spent on producing quality workouts is never wasted. Always remember, near enough is not good enough!”</a:t>
            </a:r>
          </a:p>
          <a:p>
            <a:endParaRPr lang="en-US" sz="3200" dirty="0">
              <a:latin typeface="+mj-lt"/>
            </a:endParaRPr>
          </a:p>
          <a:p>
            <a:endParaRPr lang="en-SG" sz="32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0252124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9712" y="188640"/>
            <a:ext cx="5256584" cy="583620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233386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3" descr="last slide-thats all folks-simmon"/>
          <p:cNvPicPr>
            <a:picLocks noGrp="1"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921"/>
            <a:ext cx="9144000" cy="6875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808080">
                      <a:alpha val="74997"/>
                    </a:srgbClr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876091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4294967295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7439"/>
          <a:stretch/>
        </p:blipFill>
        <p:spPr>
          <a:xfrm>
            <a:off x="755576" y="1700808"/>
            <a:ext cx="7704137" cy="303804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540488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692696"/>
            <a:ext cx="8229600" cy="4983832"/>
          </a:xfrm>
        </p:spPr>
        <p:txBody>
          <a:bodyPr>
            <a:normAutofit fontScale="92500" lnSpcReduction="20000"/>
          </a:bodyPr>
          <a:lstStyle/>
          <a:p>
            <a:r>
              <a:rPr lang="en-US" sz="3200" dirty="0" smtClean="0">
                <a:latin typeface="+mj-lt"/>
              </a:rPr>
              <a:t>This is a huge responsibility</a:t>
            </a:r>
          </a:p>
          <a:p>
            <a:endParaRPr lang="en-US" sz="3200" dirty="0" smtClean="0">
              <a:latin typeface="+mj-lt"/>
            </a:endParaRPr>
          </a:p>
          <a:p>
            <a:r>
              <a:rPr lang="en-US" sz="3200" dirty="0" smtClean="0">
                <a:latin typeface="+mj-lt"/>
              </a:rPr>
              <a:t>Main set has to hit the desired energy system</a:t>
            </a:r>
          </a:p>
          <a:p>
            <a:endParaRPr lang="en-US" sz="3200" dirty="0">
              <a:latin typeface="+mj-lt"/>
            </a:endParaRPr>
          </a:p>
          <a:p>
            <a:r>
              <a:rPr lang="en-US" sz="3200" dirty="0" err="1" smtClean="0">
                <a:latin typeface="+mj-lt"/>
              </a:rPr>
              <a:t>Minimise</a:t>
            </a:r>
            <a:r>
              <a:rPr lang="en-US" sz="3200" dirty="0" smtClean="0">
                <a:latin typeface="+mj-lt"/>
              </a:rPr>
              <a:t> the number of ‘lost’ sessions</a:t>
            </a:r>
          </a:p>
          <a:p>
            <a:endParaRPr lang="en-US" sz="3200" dirty="0">
              <a:latin typeface="+mj-lt"/>
            </a:endParaRPr>
          </a:p>
          <a:p>
            <a:r>
              <a:rPr lang="en-US" sz="3200" dirty="0" smtClean="0">
                <a:latin typeface="+mj-lt"/>
              </a:rPr>
              <a:t>Always be honest ,‘How many workouts are lost?’</a:t>
            </a:r>
          </a:p>
          <a:p>
            <a:endParaRPr lang="en-US" sz="3200" dirty="0">
              <a:latin typeface="+mj-lt"/>
            </a:endParaRPr>
          </a:p>
          <a:p>
            <a:r>
              <a:rPr lang="en-US" sz="3200" dirty="0" smtClean="0">
                <a:latin typeface="+mj-lt"/>
              </a:rPr>
              <a:t>Did the swimmers make a gain?’</a:t>
            </a:r>
          </a:p>
          <a:p>
            <a:endParaRPr lang="en-SG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6496083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1760" y="476672"/>
            <a:ext cx="4629150" cy="54006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9061649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32656"/>
            <a:ext cx="8229600" cy="5904656"/>
          </a:xfrm>
        </p:spPr>
        <p:txBody>
          <a:bodyPr>
            <a:normAutofit lnSpcReduction="10000"/>
          </a:bodyPr>
          <a:lstStyle/>
          <a:p>
            <a:r>
              <a:rPr lang="en-US" sz="3200" dirty="0" smtClean="0">
                <a:latin typeface="+mj-lt"/>
              </a:rPr>
              <a:t>Start writing the workout with the end in mind! What do you want to achieve?</a:t>
            </a:r>
          </a:p>
          <a:p>
            <a:endParaRPr lang="en-US" sz="3200" dirty="0">
              <a:latin typeface="+mj-lt"/>
            </a:endParaRPr>
          </a:p>
          <a:p>
            <a:r>
              <a:rPr lang="en-US" sz="3200" dirty="0" smtClean="0">
                <a:latin typeface="+mj-lt"/>
              </a:rPr>
              <a:t>What energy system do you want the swimmers to work in during the main set?</a:t>
            </a:r>
          </a:p>
          <a:p>
            <a:endParaRPr lang="en-US" sz="3200" dirty="0">
              <a:latin typeface="+mj-lt"/>
            </a:endParaRPr>
          </a:p>
          <a:p>
            <a:r>
              <a:rPr lang="en-US" sz="3200" dirty="0" smtClean="0">
                <a:latin typeface="+mj-lt"/>
              </a:rPr>
              <a:t>This energy system becomes the aim of the workout.</a:t>
            </a:r>
          </a:p>
          <a:p>
            <a:endParaRPr lang="en-US" sz="3200" dirty="0">
              <a:latin typeface="+mj-lt"/>
            </a:endParaRPr>
          </a:p>
          <a:p>
            <a:r>
              <a:rPr lang="en-US" sz="3200" dirty="0" smtClean="0">
                <a:latin typeface="+mj-lt"/>
              </a:rPr>
              <a:t>Write the aim of the workout on the top of session plan.</a:t>
            </a:r>
          </a:p>
          <a:p>
            <a:endParaRPr lang="en-US" sz="3200" dirty="0">
              <a:latin typeface="+mj-lt"/>
            </a:endParaRPr>
          </a:p>
          <a:p>
            <a:endParaRPr lang="en-US" sz="3200" dirty="0" smtClean="0">
              <a:latin typeface="+mj-lt"/>
            </a:endParaRPr>
          </a:p>
          <a:p>
            <a:endParaRPr lang="en-US" sz="3200" dirty="0">
              <a:latin typeface="+mj-lt"/>
            </a:endParaRPr>
          </a:p>
          <a:p>
            <a:endParaRPr lang="en-US" sz="3200" dirty="0" smtClean="0">
              <a:latin typeface="+mj-lt"/>
            </a:endParaRPr>
          </a:p>
          <a:p>
            <a:endParaRPr lang="en-US" dirty="0">
              <a:latin typeface="+mj-lt"/>
            </a:endParaRPr>
          </a:p>
          <a:p>
            <a:endParaRPr lang="en-SG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5540479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08" y="476672"/>
            <a:ext cx="7565034" cy="532859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133778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88640"/>
            <a:ext cx="8229600" cy="5904656"/>
          </a:xfrm>
        </p:spPr>
        <p:txBody>
          <a:bodyPr>
            <a:normAutofit fontScale="92500" lnSpcReduction="20000"/>
          </a:bodyPr>
          <a:lstStyle/>
          <a:p>
            <a:r>
              <a:rPr lang="en-US" sz="3200" dirty="0" smtClean="0"/>
              <a:t>What is the duration of the workout? 1.5 hours/2 hours</a:t>
            </a:r>
          </a:p>
          <a:p>
            <a:endParaRPr lang="en-US" sz="3200" dirty="0"/>
          </a:p>
          <a:p>
            <a:r>
              <a:rPr lang="en-US" sz="3200" dirty="0" smtClean="0"/>
              <a:t>How many </a:t>
            </a:r>
            <a:r>
              <a:rPr lang="en-US" sz="3200" dirty="0" err="1" smtClean="0"/>
              <a:t>metres</a:t>
            </a:r>
            <a:r>
              <a:rPr lang="en-US" sz="3200" dirty="0" smtClean="0"/>
              <a:t> do you hope to cover in the main set? Working in one energy system will require a shorter/longer set.</a:t>
            </a:r>
          </a:p>
          <a:p>
            <a:endParaRPr lang="en-US" sz="3200" dirty="0"/>
          </a:p>
          <a:p>
            <a:r>
              <a:rPr lang="en-US" sz="3200" dirty="0" smtClean="0"/>
              <a:t>How many </a:t>
            </a:r>
            <a:r>
              <a:rPr lang="en-US" sz="3200" dirty="0" err="1" smtClean="0"/>
              <a:t>metres</a:t>
            </a:r>
            <a:r>
              <a:rPr lang="en-US" sz="3200" dirty="0" smtClean="0"/>
              <a:t> do you hope to achieve in the session? Age groupers  who are training 6 times a week, 2.5 – 2.8k per hour? 5.5k in 2 hours? Seniors 3.5k per hour? 7k in 2 hours?</a:t>
            </a:r>
          </a:p>
          <a:p>
            <a:endParaRPr lang="en-US" sz="3200" dirty="0"/>
          </a:p>
          <a:p>
            <a:r>
              <a:rPr lang="en-US" sz="3200" dirty="0" smtClean="0"/>
              <a:t>Record attendance and volume achieved – essential when talking to parents!!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SG" dirty="0"/>
          </a:p>
        </p:txBody>
      </p:sp>
    </p:spTree>
    <p:extLst>
      <p:ext uri="{BB962C8B-B14F-4D97-AF65-F5344CB8AC3E}">
        <p14:creationId xmlns:p14="http://schemas.microsoft.com/office/powerpoint/2010/main" val="17116236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188640"/>
            <a:ext cx="8388424" cy="558592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6419758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24744"/>
            <a:ext cx="8229600" cy="5400600"/>
          </a:xfrm>
        </p:spPr>
        <p:txBody>
          <a:bodyPr>
            <a:normAutofit fontScale="70000" lnSpcReduction="20000"/>
          </a:bodyPr>
          <a:lstStyle/>
          <a:p>
            <a:r>
              <a:rPr lang="en-US" sz="3500" dirty="0" smtClean="0">
                <a:latin typeface="+mj-lt"/>
              </a:rPr>
              <a:t>Age groupers - approx. 40% of the workout done on freestyle. 40% on IM and 20% on No 1.  How these % are delivered forms the basis of the workout design.</a:t>
            </a:r>
          </a:p>
          <a:p>
            <a:endParaRPr lang="en-US" sz="3500" dirty="0">
              <a:latin typeface="+mj-lt"/>
            </a:endParaRPr>
          </a:p>
          <a:p>
            <a:r>
              <a:rPr lang="en-US" sz="3500" dirty="0" smtClean="0">
                <a:latin typeface="+mj-lt"/>
              </a:rPr>
              <a:t>How long is the warm up? (20% of the total ?) Is there an element of skill? Short sprints?  </a:t>
            </a:r>
          </a:p>
          <a:p>
            <a:endParaRPr lang="en-US" sz="3500" dirty="0">
              <a:latin typeface="+mj-lt"/>
            </a:endParaRPr>
          </a:p>
          <a:p>
            <a:r>
              <a:rPr lang="en-US" sz="3500" dirty="0" smtClean="0">
                <a:latin typeface="+mj-lt"/>
              </a:rPr>
              <a:t>Start every workout from a quality dive.</a:t>
            </a:r>
          </a:p>
          <a:p>
            <a:endParaRPr lang="en-US" sz="3500" dirty="0">
              <a:latin typeface="+mj-lt"/>
            </a:endParaRPr>
          </a:p>
          <a:p>
            <a:r>
              <a:rPr lang="en-US" sz="3500" dirty="0" smtClean="0">
                <a:latin typeface="+mj-lt"/>
              </a:rPr>
              <a:t>Preparation set prior to main set – lifts HR.</a:t>
            </a:r>
          </a:p>
          <a:p>
            <a:pPr marL="0" indent="0">
              <a:buNone/>
            </a:pPr>
            <a:endParaRPr lang="en-US" sz="3500" dirty="0" smtClean="0">
              <a:latin typeface="+mj-lt"/>
            </a:endParaRPr>
          </a:p>
          <a:p>
            <a:r>
              <a:rPr lang="en-US" sz="3500" dirty="0" smtClean="0">
                <a:latin typeface="+mj-lt"/>
              </a:rPr>
              <a:t>What part practices/drills (skill acquisition) are you including?</a:t>
            </a:r>
          </a:p>
          <a:p>
            <a:pPr marL="0" indent="0">
              <a:buNone/>
            </a:pPr>
            <a:r>
              <a:rPr lang="en-US" dirty="0" smtClean="0">
                <a:latin typeface="+mj-lt"/>
              </a:rPr>
              <a:t> </a:t>
            </a:r>
          </a:p>
          <a:p>
            <a:endParaRPr lang="en-US" dirty="0" smtClean="0">
              <a:latin typeface="+mj-lt"/>
            </a:endParaRPr>
          </a:p>
          <a:p>
            <a:endParaRPr lang="en-US" dirty="0">
              <a:latin typeface="+mj-lt"/>
            </a:endParaRPr>
          </a:p>
          <a:p>
            <a:endParaRPr lang="en-US" dirty="0" smtClean="0">
              <a:latin typeface="+mj-lt"/>
            </a:endParaRPr>
          </a:p>
          <a:p>
            <a:endParaRPr lang="en-US" dirty="0">
              <a:latin typeface="+mj-lt"/>
            </a:endParaRPr>
          </a:p>
          <a:p>
            <a:endParaRPr lang="en-SG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40783901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ncourse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Concours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EnergySystemsIT</Template>
  <TotalTime>274</TotalTime>
  <Words>441</Words>
  <Application>Microsoft Office PowerPoint</Application>
  <PresentationFormat>On-screen Show (4:3)</PresentationFormat>
  <Paragraphs>70</Paragraphs>
  <Slides>17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4" baseType="lpstr">
      <vt:lpstr>Aharoni</vt:lpstr>
      <vt:lpstr>Calibri</vt:lpstr>
      <vt:lpstr>Lucida Sans Unicode</vt:lpstr>
      <vt:lpstr>Verdana</vt:lpstr>
      <vt:lpstr>Wingdings 2</vt:lpstr>
      <vt:lpstr>Wingdings 3</vt:lpstr>
      <vt:lpstr>Concourse</vt:lpstr>
      <vt:lpstr>DESIGNING A WORKOUT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Hewlett-Packard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DESIGNING A WORKOUT</dc:title>
  <dc:creator>Jacksdad</dc:creator>
  <cp:lastModifiedBy>Kristie Jarrett</cp:lastModifiedBy>
  <cp:revision>19</cp:revision>
  <dcterms:created xsi:type="dcterms:W3CDTF">2015-06-06T13:33:08Z</dcterms:created>
  <dcterms:modified xsi:type="dcterms:W3CDTF">2024-08-09T13:39:24Z</dcterms:modified>
</cp:coreProperties>
</file>